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32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64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098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039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18360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552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671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2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9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58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57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05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8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45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83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993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A8790-08E8-4346-95A9-D73E769B1356}" type="datetimeFigureOut">
              <a:rPr lang="it-IT" smtClean="0"/>
              <a:t>31/01/2022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96C77E-F016-417F-B643-9DD3ABC025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60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ormazionelavoro.regione.emilia-romagna.it/sito-fse/POR-2014-2020/disposizioni-beneficiari/logh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Banner loghi UE Fse, Regione Emilia-Romagna, ER Educazione Ricerca Emilia-Romagna">
            <a:hlinkClick r:id="rId2"/>
          </p:cNvPr>
          <p:cNvPicPr/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227" y="226421"/>
            <a:ext cx="5387546" cy="5436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</p:pic>
      <p:pic>
        <p:nvPicPr>
          <p:cNvPr id="6" name="Immagine 5" descr="B:\Dipendenti\Documentazione Condivisa\LOGHI E SIMBOLI\EnAIP tracce def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9304" y="5943600"/>
            <a:ext cx="609600" cy="676003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accent6">
                <a:lumMod val="60000"/>
                <a:lumOff val="40000"/>
              </a:schemeClr>
            </a:outerShdw>
          </a:effectLst>
        </p:spPr>
      </p:pic>
      <p:sp>
        <p:nvSpPr>
          <p:cNvPr id="7" name="Rettangolo 6"/>
          <p:cNvSpPr/>
          <p:nvPr/>
        </p:nvSpPr>
        <p:spPr>
          <a:xfrm>
            <a:off x="102637" y="990031"/>
            <a:ext cx="4221976" cy="5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it-IT" sz="800" b="1" kern="0" cap="all" spc="7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Rif.PA 2020-15071/RER &amp; 2021-16429/RER</a:t>
            </a:r>
          </a:p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it-IT" sz="500" b="1" kern="0" cap="all" spc="7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Approvate con DGR 1758/2020 &amp; 845/2021</a:t>
            </a:r>
          </a:p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it-IT" sz="500" b="1" kern="0" cap="all" spc="7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Cofinanziata dal Fondo sociale europeo PO 2014-2020 Regione Emilia Romagna</a:t>
            </a:r>
            <a:endParaRPr lang="it-IT" sz="500" b="1" kern="0" cap="all" spc="75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573707" y="1749065"/>
            <a:ext cx="44088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000" b="1" dirty="0">
                <a:solidFill>
                  <a:srgbClr val="FF0000"/>
                </a:solidFill>
              </a:rPr>
              <a:t>DESTINATARI</a:t>
            </a:r>
            <a:r>
              <a:rPr lang="it-IT" sz="10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endParaRPr lang="it-IT" sz="1000" dirty="0"/>
          </a:p>
          <a:p>
            <a:pPr lvl="0" algn="just"/>
            <a:r>
              <a:rPr lang="it-IT" sz="1000" dirty="0"/>
              <a:t>Persone disabili in cerca di lavoro iscritte al collocamento mirato </a:t>
            </a:r>
            <a:r>
              <a:rPr lang="it-IT" sz="1000" dirty="0" smtClean="0"/>
              <a:t>ai sensi della </a:t>
            </a:r>
            <a:r>
              <a:rPr lang="it-IT" sz="1000" dirty="0"/>
              <a:t>Legge n. 68/1999;</a:t>
            </a:r>
            <a:endParaRPr lang="it-IT" sz="1000" dirty="0" smtClean="0">
              <a:effectLst/>
            </a:endParaRPr>
          </a:p>
          <a:p>
            <a:pPr algn="just"/>
            <a:r>
              <a:rPr lang="it-IT" sz="1000" dirty="0"/>
              <a:t> </a:t>
            </a:r>
            <a:endParaRPr lang="it-IT" sz="1000" dirty="0" smtClean="0">
              <a:effectLst/>
            </a:endParaRPr>
          </a:p>
          <a:p>
            <a:pPr lvl="0" algn="just"/>
            <a:r>
              <a:rPr lang="it-IT" sz="1000" dirty="0"/>
              <a:t>Persone disabili ai sensi della Legge n. 68/1999 </a:t>
            </a:r>
            <a:r>
              <a:rPr lang="it-IT" sz="1000" dirty="0" smtClean="0"/>
              <a:t>occupate, </a:t>
            </a:r>
            <a:r>
              <a:rPr lang="it-IT" sz="1000" dirty="0"/>
              <a:t>nonché persone con disabilità acquisita in costanza di rapporto di lavoro.</a:t>
            </a:r>
            <a:endParaRPr lang="it-IT" sz="1000" dirty="0" smtClean="0">
              <a:effectLst/>
            </a:endParaRPr>
          </a:p>
          <a:p>
            <a:pPr algn="just"/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1024350" y="5107459"/>
            <a:ext cx="2710669" cy="1063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1100" b="1" dirty="0" smtClean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ea typeface="游明朝"/>
                <a:cs typeface="T3Font_2"/>
              </a:rPr>
              <a:t>I percorsi </a:t>
            </a:r>
            <a:r>
              <a:rPr lang="it-IT" sz="11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游明朝"/>
                <a:cs typeface="T3Font_2"/>
              </a:rPr>
              <a:t>verranno attivati con un minimo di 6 partecipanti</a:t>
            </a:r>
            <a:endParaRPr lang="it-IT" sz="1100" b="1" dirty="0" smtClean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游明朝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11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游明朝"/>
                <a:cs typeface="T3Font_2"/>
              </a:rPr>
              <a:t>E’ previsto un rimborso di 3,10 €  per ogni ora frequentata</a:t>
            </a:r>
            <a:endParaRPr lang="it-IT" sz="1100" b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游明朝"/>
              <a:cs typeface="Times New Roman" panose="02020603050405020304" pitchFamily="18" charset="0"/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788311" y="2930854"/>
            <a:ext cx="39796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100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CONTENUTI DEI PERCORSI:</a:t>
            </a: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competenze generali​</a:t>
            </a:r>
            <a:endParaRPr lang="it-IT" sz="1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-informatica (16-32-48 ore);</a:t>
            </a:r>
            <a:endParaRPr lang="it-IT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-alfabetizzazione linguistica (16-32-48 ore);</a:t>
            </a:r>
            <a:endParaRPr lang="it-IT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-competenze trasversali per il lavoro.</a:t>
            </a:r>
          </a:p>
          <a:p>
            <a:pPr>
              <a:spcAft>
                <a:spcPts val="0"/>
              </a:spcAft>
            </a:pPr>
            <a:endParaRPr lang="it-IT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it-IT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competenze professionalizzanti</a:t>
            </a: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​</a:t>
            </a:r>
            <a:endParaRPr lang="it-IT" sz="1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</a:t>
            </a:r>
            <a:r>
              <a:rPr lang="it-IT" sz="1000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-competenze professionali per la filiera agroalimentare (32-48 ore);</a:t>
            </a:r>
            <a:endParaRPr lang="it-IT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-competenze per la ristorazione (due livelli di 32-48 ore/cad.);</a:t>
            </a:r>
            <a:endParaRPr lang="it-IT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-competenze per la logistica (tre livelli di 32 ore/cad.);</a:t>
            </a:r>
            <a:endParaRPr lang="it-IT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-competenze per i servizi di pulizia ed igiene (48 ore);</a:t>
            </a:r>
            <a:endParaRPr lang="it-IT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-competenze per la GDO (tre livelli di 32/48 ore/cad.);</a:t>
            </a:r>
            <a:endParaRPr lang="it-IT" sz="10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it-IT" sz="100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       -competenze per l'amministrazione di impresa (due livelli di 48 ore). </a:t>
            </a:r>
            <a:endParaRPr lang="it-IT" sz="1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6678785" y="990031"/>
            <a:ext cx="4221976" cy="5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it-IT" sz="800" b="1" kern="0" cap="all" spc="7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Rif.PA 2019-13322/RER </a:t>
            </a:r>
          </a:p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it-IT" sz="500" b="1" kern="0" cap="all" spc="7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Approvato con DGR 189/2020 DEL 16/03/2020</a:t>
            </a:r>
          </a:p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</a:pPr>
            <a:r>
              <a:rPr lang="it-IT" sz="500" b="1" kern="0" cap="all" spc="75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Cofinanziata dal Fondo sociale europeo PO 2014-2020 Regione Emilia Romagna</a:t>
            </a:r>
            <a:endParaRPr lang="it-IT" sz="500" b="1" kern="0" cap="all" spc="75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578082" y="1735383"/>
            <a:ext cx="4322679" cy="1371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b="1" dirty="0" smtClean="0">
                <a:solidFill>
                  <a:srgbClr val="FF0000"/>
                </a:solidFill>
              </a:rPr>
              <a:t>DESTINATARI 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dirty="0" smtClean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Persone non occupate,  senza diploma di scuola superiore fino a 50 anni di età, residenti o domiciliate in Regione Emilia Romagna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dirty="0" smtClean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Persone non occupate, in possesso di diploma di età maggiore ai 50 anni, residenti o domiciliate in Regione Emilia Romagna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6512095" y="3215852"/>
            <a:ext cx="4842587" cy="1712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1050" b="1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CONTENUTI DEI PERCORSI: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50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it-IT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percorsi di introduzione all’informatica e il foglio elettronico con EXCEL  (32 ore);</a:t>
            </a:r>
            <a:endParaRPr lang="it-IT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-percorsi di lingua italiana per il lavoro (1^ e 2^ livello) o di inglese per il lavoro di 32 ore;</a:t>
            </a:r>
            <a:endParaRPr lang="it-IT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-introduzione al CAD-32 ore;</a:t>
            </a:r>
            <a:endParaRPr lang="it-IT" sz="105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5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-percorsi riguardanti la ricerca e progettazione del proprio lavoro e web e social per il lavoro(16 ore);</a:t>
            </a:r>
            <a:endParaRPr lang="it-IT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7129891" y="5202438"/>
            <a:ext cx="2710669" cy="48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it-IT" sz="1100" b="1" dirty="0" smtClean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  <a:ea typeface="游明朝"/>
                <a:cs typeface="T3Font_2"/>
              </a:rPr>
              <a:t>I percorsi</a:t>
            </a:r>
            <a:r>
              <a:rPr lang="it-IT" sz="1100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alibri Light" panose="020F0302020204030204" pitchFamily="34" charset="0"/>
                <a:ea typeface="游明朝"/>
                <a:cs typeface="T3Font_2"/>
              </a:rPr>
              <a:t> verranno attivati con un minimo di 6 partecipanti</a:t>
            </a:r>
            <a:endParaRPr lang="it-IT" sz="1100" b="1" dirty="0" smtClean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游明朝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646141" y="5107459"/>
            <a:ext cx="2248929" cy="57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982547" y="5880051"/>
            <a:ext cx="2463029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800" dirty="0" err="1" smtClean="0"/>
              <a:t>En.A.I.P</a:t>
            </a:r>
            <a:r>
              <a:rPr lang="it-IT" sz="800" dirty="0" smtClean="0"/>
              <a:t>. Piacenza</a:t>
            </a:r>
          </a:p>
          <a:p>
            <a:r>
              <a:rPr lang="it-IT" sz="800" dirty="0" smtClean="0"/>
              <a:t>Via San Bartolomeo, 48/A</a:t>
            </a:r>
          </a:p>
          <a:p>
            <a:r>
              <a:rPr lang="it-IT" sz="800" dirty="0" smtClean="0"/>
              <a:t>29121 Piacenza</a:t>
            </a:r>
          </a:p>
          <a:p>
            <a:r>
              <a:rPr lang="it-IT" sz="800" dirty="0" smtClean="0"/>
              <a:t>Telefono: 0523-497034</a:t>
            </a:r>
          </a:p>
          <a:p>
            <a:r>
              <a:rPr lang="it-IT" sz="800" dirty="0" smtClean="0"/>
              <a:t>www.enaippc.it</a:t>
            </a:r>
          </a:p>
          <a:p>
            <a:r>
              <a:rPr lang="it-IT" sz="800" dirty="0" smtClean="0"/>
              <a:t>Referenti: Bazzini Valentina – Salvini Beatrice</a:t>
            </a:r>
          </a:p>
          <a:p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413258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Personalizzato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BFBFBF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206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T3Font_2</vt:lpstr>
      <vt:lpstr>Times New Roman</vt:lpstr>
      <vt:lpstr>Trebuchet MS</vt:lpstr>
      <vt:lpstr>Wingdings 3</vt:lpstr>
      <vt:lpstr>游明朝</vt:lpstr>
      <vt:lpstr>Sfaccettatura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Valentina Bazzini</dc:creator>
  <cp:lastModifiedBy>Valentina Bazzini</cp:lastModifiedBy>
  <cp:revision>11</cp:revision>
  <cp:lastPrinted>2022-01-31T08:43:36Z</cp:lastPrinted>
  <dcterms:created xsi:type="dcterms:W3CDTF">2022-01-31T08:17:25Z</dcterms:created>
  <dcterms:modified xsi:type="dcterms:W3CDTF">2022-01-31T15:05:36Z</dcterms:modified>
</cp:coreProperties>
</file>